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0" r:id="rId4"/>
    <p:sldId id="342" r:id="rId5"/>
    <p:sldId id="296" r:id="rId6"/>
    <p:sldId id="347" r:id="rId7"/>
    <p:sldId id="352" r:id="rId8"/>
    <p:sldId id="345" r:id="rId9"/>
    <p:sldId id="349" r:id="rId10"/>
    <p:sldId id="353" r:id="rId11"/>
    <p:sldId id="354" r:id="rId12"/>
    <p:sldId id="346" r:id="rId13"/>
    <p:sldId id="351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8</a:t>
            </a:r>
            <a:r>
              <a:rPr lang="zh-CN" altLang="en-US" sz="4232" b="1">
                <a:solidFill>
                  <a:srgbClr val="D60093"/>
                </a:solidFill>
              </a:rPr>
              <a:t>的乘法口诀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18383" y="1005176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七、想一想。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一盒饼干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小冰第一次吃掉了一半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第二次又吃掉了剩下的一半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这时还剩下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块。这盒饼干原来有多少块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67561" y="2813748"/>
            <a:ext cx="2560316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8×2=16(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块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16+16=32(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块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一、连一连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AM2QXR07.eps" descr="id:214749014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6424" y="1866899"/>
            <a:ext cx="9511721" cy="3107871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2980266" y="2199938"/>
            <a:ext cx="1613505" cy="15991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980265" y="3163834"/>
            <a:ext cx="1613505" cy="15991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2980265" y="2141510"/>
            <a:ext cx="1613505" cy="171603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2980265" y="2942600"/>
            <a:ext cx="1613505" cy="171603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899123" y="2122716"/>
            <a:ext cx="1613505" cy="15991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866092" y="2999526"/>
            <a:ext cx="1613505" cy="15991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6882607" y="2060288"/>
            <a:ext cx="1613505" cy="171603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6890865" y="2999947"/>
            <a:ext cx="1613505" cy="171603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49956"/>
            <a:ext cx="61462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二、补全口诀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并写出乘法算式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692150" y="891588"/>
                <a:ext cx="10807700" cy="504279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zh-CN" altLang="zh-CN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三八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  <m:mr>
                            <m:e>
                              <m:bar>
                                <m:barPr>
                                  <m:ctrlPr>
                                    <a:rPr lang="zh-CN" altLang="zh-CN" sz="32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sz="3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楷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　　　　　　　</m:t>
                                  </m:r>
                                </m:e>
                              </m:bar>
                            </m:e>
                          </m:mr>
                          <m:mr>
                            <m:e>
                              <m:bar>
                                <m:barPr>
                                  <m:ctrlPr>
                                    <a:rPr lang="zh-CN" altLang="zh-CN" sz="32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sz="3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楷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　　　　　　　</m:t>
                                  </m:r>
                                </m:e>
                              </m:ba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　　　　　　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zh-CN" altLang="zh-CN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四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三十二</m:t>
                              </m:r>
                            </m:e>
                          </m:mr>
                          <m:mr>
                            <m:e>
                              <m:bar>
                                <m:barPr>
                                  <m:ctrlPr>
                                    <a:rPr lang="zh-CN" altLang="zh-CN" sz="32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sz="3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楷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　　　　　　　</m:t>
                                  </m:r>
                                </m:e>
                              </m:bar>
                            </m:e>
                          </m:mr>
                          <m:mr>
                            <m:e>
                              <m:bar>
                                <m:barPr>
                                  <m:ctrlPr>
                                    <a:rPr lang="zh-CN" altLang="zh-CN" sz="32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sz="3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楷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　　　　　　　</m:t>
                                  </m:r>
                                </m:e>
                              </m:bar>
                            </m:e>
                          </m:mr>
                        </m:m>
                      </m:e>
                    </m:d>
                  </m:oMath>
                </a14:m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zh-CN" altLang="zh-CN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六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四十八</m:t>
                              </m:r>
                            </m:e>
                          </m:mr>
                          <m:mr>
                            <m:e>
                              <m:bar>
                                <m:barPr>
                                  <m:ctrlPr>
                                    <a:rPr lang="zh-CN" altLang="zh-CN" sz="32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sz="3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楷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　　　　　　　</m:t>
                                  </m:r>
                                </m:e>
                              </m:bar>
                            </m:e>
                          </m:mr>
                          <m:mr>
                            <m:e>
                              <m:bar>
                                <m:barPr>
                                  <m:ctrlPr>
                                    <a:rPr lang="zh-CN" altLang="zh-CN" sz="32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sz="3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楷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　　　　　　　</m:t>
                                  </m:r>
                                </m:e>
                              </m:ba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　　　　　　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zh-CN" altLang="zh-CN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七八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  <m:mr>
                            <m:e>
                              <m:bar>
                                <m:barPr>
                                  <m:ctrlPr>
                                    <a:rPr lang="zh-CN" altLang="zh-CN" sz="32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sz="3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楷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　　　　　　　</m:t>
                                  </m:r>
                                </m:e>
                              </m:bar>
                            </m:e>
                          </m:mr>
                          <m:mr>
                            <m:e>
                              <m:bar>
                                <m:barPr>
                                  <m:ctrlPr>
                                    <a:rPr lang="zh-CN" altLang="zh-CN" sz="32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nor/>
                                    </m:rPr>
                                    <a:rPr lang="zh-CN" altLang="zh-CN" sz="32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楷体" panose="02010609060101010101" pitchFamily="49" charset="-122"/>
                                      <a:cs typeface="Times New Roman" panose="02020603050405020304" pitchFamily="18" charset="0"/>
                                    </a:rPr>
                                    <m:t>　　　　　　　</m:t>
                                  </m:r>
                                </m:e>
                              </m:bar>
                            </m:e>
                          </m:mr>
                        </m:m>
                      </m:e>
                    </m:d>
                  </m:oMath>
                </a14:m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50" y="891588"/>
                <a:ext cx="10807700" cy="504279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>
            <a:spLocks noChangeAspect="1"/>
          </p:cNvSpPr>
          <p:nvPr/>
        </p:nvSpPr>
        <p:spPr>
          <a:xfrm>
            <a:off x="2440204" y="1411916"/>
            <a:ext cx="151836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二十四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92893" y="2071519"/>
            <a:ext cx="174919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8=24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192892" y="2737038"/>
            <a:ext cx="174919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3=24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031581" y="1411915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八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744607" y="2101095"/>
            <a:ext cx="174919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8=32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744606" y="2766614"/>
            <a:ext cx="174919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4=32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468981" y="3737728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八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094922" y="4503294"/>
            <a:ext cx="174919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8=48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094921" y="5168813"/>
            <a:ext cx="17491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6=48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734621" y="3834889"/>
            <a:ext cx="151836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五十六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559550" y="4509755"/>
            <a:ext cx="174919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8=56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559549" y="5175274"/>
            <a:ext cx="17491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7=56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2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692150" y="626200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章鱼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又叫八爪鱼。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只章鱼有八条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有多少条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04730650"/>
              </p:ext>
            </p:extLst>
          </p:nvPr>
        </p:nvGraphicFramePr>
        <p:xfrm>
          <a:off x="692151" y="2590162"/>
          <a:ext cx="10694303" cy="1404894"/>
        </p:xfrm>
        <a:graphic>
          <a:graphicData uri="http://schemas.openxmlformats.org/drawingml/2006/table">
            <a:tbl>
              <a:tblPr firstRow="1" firstCol="1" bandRow="1"/>
              <a:tblGrid>
                <a:gridCol w="1431820"/>
                <a:gridCol w="1001986"/>
                <a:gridCol w="917833"/>
                <a:gridCol w="917833"/>
                <a:gridCol w="917833"/>
                <a:gridCol w="917833"/>
                <a:gridCol w="917833"/>
                <a:gridCol w="917833"/>
                <a:gridCol w="917833"/>
                <a:gridCol w="917833"/>
                <a:gridCol w="917833"/>
              </a:tblGrid>
              <a:tr h="702447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只数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方正楷体_GBK"/>
                          <a:cs typeface="Times New Roman" panose="02020603050405020304" pitchFamily="18" charset="0"/>
                        </a:rPr>
                        <a:t>…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44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条数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方正楷体_GBK"/>
                          <a:cs typeface="Times New Roman" panose="02020603050405020304" pitchFamily="18" charset="0"/>
                        </a:rPr>
                        <a:t>…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5" name="AM2QXR08.ep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69" y="2693306"/>
            <a:ext cx="1224222" cy="1247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4132036" y="331696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111750" y="329936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982608" y="331951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962322" y="330191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833180" y="334962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704038" y="336977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9683752" y="3352173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64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45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四、括号里最大能填几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4&lt;29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8&lt;55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45&gt;8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)&lt;50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)&lt;48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152985" y="233108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703041" y="233108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369381" y="232074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808745" y="291473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857458" y="294354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5307402" y="297234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460" y="809614"/>
            <a:ext cx="8727714" cy="6048386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252582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769837" y="3197864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×   8      48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856923" y="6174736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×   4      32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692150" y="455131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薯片、瓜子、奶糖各买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各需多少钱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5" name="AM2QXR11.eps" descr="id:21474901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0846" y="1729326"/>
            <a:ext cx="4998402" cy="2040164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452666" y="3769490"/>
            <a:ext cx="3264035" cy="18085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薯片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:4×8=32(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瓜子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:3×8=24(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奶糖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:5×8=40(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5333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0955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李老师要给予获得书法比赛前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名的同学奖励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每人奖励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颗糖。这包糖够吗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M2QXR12.eps" descr="id:214749018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2989" y="1727200"/>
            <a:ext cx="1842882" cy="192191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452666" y="3769490"/>
            <a:ext cx="2329484" cy="18085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6×8=48(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颗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48&gt;40</a:t>
            </a:r>
          </a:p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不够。</a:t>
            </a:r>
          </a:p>
        </p:txBody>
      </p:sp>
    </p:spTree>
    <p:extLst>
      <p:ext uri="{BB962C8B-B14F-4D97-AF65-F5344CB8AC3E}">
        <p14:creationId xmlns:p14="http://schemas.microsoft.com/office/powerpoint/2010/main" val="82508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730</TotalTime>
  <Words>272</Words>
  <Application>Microsoft Office PowerPoint</Application>
  <PresentationFormat>宽屏</PresentationFormat>
  <Paragraphs>81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8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44</cp:revision>
  <dcterms:created xsi:type="dcterms:W3CDTF">2021-07-19T03:09:34Z</dcterms:created>
  <dcterms:modified xsi:type="dcterms:W3CDTF">2025-08-23T09:57:29Z</dcterms:modified>
</cp:coreProperties>
</file>